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59" r:id="rId6"/>
    <p:sldId id="260" r:id="rId7"/>
    <p:sldId id="264" r:id="rId8"/>
    <p:sldId id="266" r:id="rId9"/>
    <p:sldId id="268" r:id="rId10"/>
    <p:sldId id="272" r:id="rId11"/>
    <p:sldId id="269" r:id="rId12"/>
    <p:sldId id="270"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9F96-9D11-4ED6-9167-9451A20F61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1D61BF7-071E-4CED-B0E0-3A0163C3EA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574DA6-FBE1-436C-9959-0E7435540142}"/>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5" name="Footer Placeholder 4">
            <a:extLst>
              <a:ext uri="{FF2B5EF4-FFF2-40B4-BE49-F238E27FC236}">
                <a16:creationId xmlns:a16="http://schemas.microsoft.com/office/drawing/2014/main" id="{84382708-8181-4844-B2DD-DE7827E26E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D9F35-F7DB-4290-9D5C-62F154C2BB42}"/>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2238936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A2A90-20A4-4F63-B409-FA3E2D502E1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CC99B8-DD28-4F2D-8E62-76266F7709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8CB73B-E680-4ABE-A28B-A043593FD25D}"/>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5" name="Footer Placeholder 4">
            <a:extLst>
              <a:ext uri="{FF2B5EF4-FFF2-40B4-BE49-F238E27FC236}">
                <a16:creationId xmlns:a16="http://schemas.microsoft.com/office/drawing/2014/main" id="{E2DFAC8B-C5F5-4BEE-AAEE-8150EDB9F7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B55907-B327-45D1-9667-C923D6461E72}"/>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4125155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14616-CD65-446F-878E-F95B91F528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BD8BEB-119E-4F46-9644-FBBC900DAA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804281-E479-48AB-8133-82D01AC785F5}"/>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5" name="Footer Placeholder 4">
            <a:extLst>
              <a:ext uri="{FF2B5EF4-FFF2-40B4-BE49-F238E27FC236}">
                <a16:creationId xmlns:a16="http://schemas.microsoft.com/office/drawing/2014/main" id="{35BA0776-3E2F-4513-BCE8-6CD8D9A8ED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A6373B-776B-40D3-93A0-26319BBFFBEC}"/>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34741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BEF9-CC2A-4486-ABA9-654B0131DC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6038D8-C8E3-4BDA-9B87-F8C311E1B7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3E64A5-743D-44FC-B963-B59CAA183476}"/>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5" name="Footer Placeholder 4">
            <a:extLst>
              <a:ext uri="{FF2B5EF4-FFF2-40B4-BE49-F238E27FC236}">
                <a16:creationId xmlns:a16="http://schemas.microsoft.com/office/drawing/2014/main" id="{A3446C07-E0E6-4C9B-B9CF-809514A19E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ED173B-8499-41B8-8320-A31909505EA2}"/>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392521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2AF7-18B2-4FBF-BAD2-66497086CB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FA7046-0D42-4EE5-87C1-E29DE409CD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FABAE-05D2-4B68-8105-0A424FA3F180}"/>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5" name="Footer Placeholder 4">
            <a:extLst>
              <a:ext uri="{FF2B5EF4-FFF2-40B4-BE49-F238E27FC236}">
                <a16:creationId xmlns:a16="http://schemas.microsoft.com/office/drawing/2014/main" id="{94B95B24-1F39-4A06-A477-B9ECC71584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8AECBC-D0F2-46AC-AC3D-2F0D4B48D8B4}"/>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3851407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D0F0-9108-4620-9863-D39CC2D9E6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588F42-B8AE-4BAE-B244-EC2F2CFABE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66B96E-649D-4AAA-9E9E-5E7F723056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7588BF-B44E-412D-829B-464B07F2596B}"/>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6" name="Footer Placeholder 5">
            <a:extLst>
              <a:ext uri="{FF2B5EF4-FFF2-40B4-BE49-F238E27FC236}">
                <a16:creationId xmlns:a16="http://schemas.microsoft.com/office/drawing/2014/main" id="{A5B46FF4-1E91-4FF3-AF5F-76BE41B72E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79E0D9-4D99-4DDB-A204-4ADF3B66EABA}"/>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113617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78A0-7F21-4BE2-B173-E5AADE7CB4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1FA126-70AC-42B5-8A00-67B024605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7A27B7-44CF-4D83-96C1-5B2D9EE2B3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39B73A-FE44-4FD4-9211-3700A14ED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3B1A34-BCE6-4F3D-B15B-3B3740214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7EB89CB-B7A6-4FC1-B720-674E6202D463}"/>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8" name="Footer Placeholder 7">
            <a:extLst>
              <a:ext uri="{FF2B5EF4-FFF2-40B4-BE49-F238E27FC236}">
                <a16:creationId xmlns:a16="http://schemas.microsoft.com/office/drawing/2014/main" id="{C9D84C63-C995-4396-859E-73F6BAB791C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0A841F-65EA-411B-8099-8B685A0802AA}"/>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1748130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37D7-8391-473B-8E2E-301938A329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F773DB-0E4B-415A-AEF0-A97DF7D88364}"/>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4" name="Footer Placeholder 3">
            <a:extLst>
              <a:ext uri="{FF2B5EF4-FFF2-40B4-BE49-F238E27FC236}">
                <a16:creationId xmlns:a16="http://schemas.microsoft.com/office/drawing/2014/main" id="{5EE8C911-7717-47B1-A935-D8C2413D95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0FE399-19C8-44EB-8911-7B2825A1B7E6}"/>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201511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B8732-57FC-45E3-BEA9-35B66604FB12}"/>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3" name="Footer Placeholder 2">
            <a:extLst>
              <a:ext uri="{FF2B5EF4-FFF2-40B4-BE49-F238E27FC236}">
                <a16:creationId xmlns:a16="http://schemas.microsoft.com/office/drawing/2014/main" id="{35B60950-F80B-434D-B2FF-4A6342BE9C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9C2CBA3-262D-4163-9730-5D47BAD84A31}"/>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153258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6B61-B44F-4779-9D7E-2A91D3E19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457D57-D956-4C92-B24C-CD8E77E6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6F11BC-CAC9-44D3-B05F-B7164C3F4A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ADFFA3-5827-4076-8EC0-FE0603049C51}"/>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6" name="Footer Placeholder 5">
            <a:extLst>
              <a:ext uri="{FF2B5EF4-FFF2-40B4-BE49-F238E27FC236}">
                <a16:creationId xmlns:a16="http://schemas.microsoft.com/office/drawing/2014/main" id="{ED547A66-47C7-4AA5-9CBB-12DEA5717A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160914-DE9B-466D-905E-FA2B3F3FF31E}"/>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132035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7326-25C0-48A3-9C0E-DFE764E19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FBD0F9-111D-4BDF-A7BD-783D2F165C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BB384A-2436-4BD1-B341-5765D22C2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EB0CE0-468B-4076-851B-7B4F682412F4}"/>
              </a:ext>
            </a:extLst>
          </p:cNvPr>
          <p:cNvSpPr>
            <a:spLocks noGrp="1"/>
          </p:cNvSpPr>
          <p:nvPr>
            <p:ph type="dt" sz="half" idx="10"/>
          </p:nvPr>
        </p:nvSpPr>
        <p:spPr/>
        <p:txBody>
          <a:bodyPr/>
          <a:lstStyle/>
          <a:p>
            <a:fld id="{20A2BDA2-2FF2-4341-8573-58C7A6E3B9A9}" type="datetimeFigureOut">
              <a:rPr lang="en-IN" smtClean="0"/>
              <a:t>13-12-2020</a:t>
            </a:fld>
            <a:endParaRPr lang="en-IN"/>
          </a:p>
        </p:txBody>
      </p:sp>
      <p:sp>
        <p:nvSpPr>
          <p:cNvPr id="6" name="Footer Placeholder 5">
            <a:extLst>
              <a:ext uri="{FF2B5EF4-FFF2-40B4-BE49-F238E27FC236}">
                <a16:creationId xmlns:a16="http://schemas.microsoft.com/office/drawing/2014/main" id="{32A14E77-2D74-4ED9-8E99-4046FAB933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2842B9-D437-41D9-9455-7023B1030F0E}"/>
              </a:ext>
            </a:extLst>
          </p:cNvPr>
          <p:cNvSpPr>
            <a:spLocks noGrp="1"/>
          </p:cNvSpPr>
          <p:nvPr>
            <p:ph type="sldNum" sz="quarter" idx="12"/>
          </p:nvPr>
        </p:nvSpPr>
        <p:spPr/>
        <p:txBody>
          <a:bodyPr/>
          <a:lstStyle/>
          <a:p>
            <a:fld id="{98FA5648-2B05-48F9-9831-655A3EBE6C7B}" type="slidenum">
              <a:rPr lang="en-IN" smtClean="0"/>
              <a:t>‹#›</a:t>
            </a:fld>
            <a:endParaRPr lang="en-IN"/>
          </a:p>
        </p:txBody>
      </p:sp>
    </p:spTree>
    <p:extLst>
      <p:ext uri="{BB962C8B-B14F-4D97-AF65-F5344CB8AC3E}">
        <p14:creationId xmlns:p14="http://schemas.microsoft.com/office/powerpoint/2010/main" val="110230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E17673-F7D3-490C-8958-6BD7F8D12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59A1F1-69E9-4B80-B6F0-749EA8B025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E56123-F787-480D-BF30-6E8C269490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2BDA2-2FF2-4341-8573-58C7A6E3B9A9}" type="datetimeFigureOut">
              <a:rPr lang="en-IN" smtClean="0"/>
              <a:t>13-12-2020</a:t>
            </a:fld>
            <a:endParaRPr lang="en-IN"/>
          </a:p>
        </p:txBody>
      </p:sp>
      <p:sp>
        <p:nvSpPr>
          <p:cNvPr id="5" name="Footer Placeholder 4">
            <a:extLst>
              <a:ext uri="{FF2B5EF4-FFF2-40B4-BE49-F238E27FC236}">
                <a16:creationId xmlns:a16="http://schemas.microsoft.com/office/drawing/2014/main" id="{60D1AFC7-A3D2-4F61-9D40-8EACE805C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A19423-46CE-4DB2-A346-7F01EEFAE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A5648-2B05-48F9-9831-655A3EBE6C7B}" type="slidenum">
              <a:rPr lang="en-IN" smtClean="0"/>
              <a:t>‹#›</a:t>
            </a:fld>
            <a:endParaRPr lang="en-IN"/>
          </a:p>
        </p:txBody>
      </p:sp>
    </p:spTree>
    <p:extLst>
      <p:ext uri="{BB962C8B-B14F-4D97-AF65-F5344CB8AC3E}">
        <p14:creationId xmlns:p14="http://schemas.microsoft.com/office/powerpoint/2010/main" val="1557964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E9DC-43F1-4C52-8970-403DA8709DF5}"/>
              </a:ext>
            </a:extLst>
          </p:cNvPr>
          <p:cNvSpPr>
            <a:spLocks noGrp="1"/>
          </p:cNvSpPr>
          <p:nvPr>
            <p:ph type="ctrTitle"/>
          </p:nvPr>
        </p:nvSpPr>
        <p:spPr>
          <a:xfrm>
            <a:off x="1524000" y="522514"/>
            <a:ext cx="9144000" cy="953375"/>
          </a:xfrm>
        </p:spPr>
        <p:txBody>
          <a:bodyPr/>
          <a:lstStyle/>
          <a:p>
            <a:r>
              <a:rPr lang="en-IN" dirty="0">
                <a:latin typeface="Sanchez" panose="02000000000000000000" pitchFamily="2" charset="0"/>
              </a:rPr>
              <a:t>Machine Learning</a:t>
            </a:r>
          </a:p>
        </p:txBody>
      </p:sp>
      <p:sp>
        <p:nvSpPr>
          <p:cNvPr id="3" name="Subtitle 2">
            <a:extLst>
              <a:ext uri="{FF2B5EF4-FFF2-40B4-BE49-F238E27FC236}">
                <a16:creationId xmlns:a16="http://schemas.microsoft.com/office/drawing/2014/main" id="{5CD81C29-F7DF-417B-9EBC-845FF9010460}"/>
              </a:ext>
            </a:extLst>
          </p:cNvPr>
          <p:cNvSpPr>
            <a:spLocks noGrp="1"/>
          </p:cNvSpPr>
          <p:nvPr>
            <p:ph type="subTitle" idx="1"/>
          </p:nvPr>
        </p:nvSpPr>
        <p:spPr>
          <a:xfrm>
            <a:off x="1524000" y="1773239"/>
            <a:ext cx="9144000" cy="3311946"/>
          </a:xfrm>
        </p:spPr>
        <p:txBody>
          <a:bodyPr>
            <a:normAutofit/>
          </a:bodyPr>
          <a:lstStyle/>
          <a:p>
            <a:r>
              <a:rPr lang="en-IN" sz="2800" dirty="0">
                <a:latin typeface="Sanchez" panose="02000000000000000000" pitchFamily="2" charset="0"/>
              </a:rPr>
              <a:t>Indian Denomination Classification</a:t>
            </a:r>
          </a:p>
          <a:p>
            <a:endParaRPr lang="en-IN" sz="2800" dirty="0">
              <a:latin typeface="Sanchez" panose="02000000000000000000" pitchFamily="2" charset="0"/>
            </a:endParaRPr>
          </a:p>
          <a:p>
            <a:r>
              <a:rPr lang="en-IN" sz="2800" dirty="0" err="1">
                <a:latin typeface="Sanchez" panose="02000000000000000000" pitchFamily="2" charset="0"/>
              </a:rPr>
              <a:t>ccscsscs</a:t>
            </a:r>
            <a:endParaRPr lang="en-IN" sz="2800" dirty="0">
              <a:latin typeface="Sanchez" panose="02000000000000000000" pitchFamily="2" charset="0"/>
            </a:endParaRPr>
          </a:p>
        </p:txBody>
      </p:sp>
      <p:pic>
        <p:nvPicPr>
          <p:cNvPr id="5" name="Picture 4">
            <a:extLst>
              <a:ext uri="{FF2B5EF4-FFF2-40B4-BE49-F238E27FC236}">
                <a16:creationId xmlns:a16="http://schemas.microsoft.com/office/drawing/2014/main" id="{9734BAF6-C16C-49AF-83DB-D83D008A2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293" y="2647561"/>
            <a:ext cx="3873413" cy="2176366"/>
          </a:xfrm>
          <a:prstGeom prst="rect">
            <a:avLst/>
          </a:prstGeom>
        </p:spPr>
      </p:pic>
      <p:sp>
        <p:nvSpPr>
          <p:cNvPr id="6" name="TextBox 5">
            <a:extLst>
              <a:ext uri="{FF2B5EF4-FFF2-40B4-BE49-F238E27FC236}">
                <a16:creationId xmlns:a16="http://schemas.microsoft.com/office/drawing/2014/main" id="{C8C779F7-BD9A-48F2-AF7B-E7F84A3F1845}"/>
              </a:ext>
            </a:extLst>
          </p:cNvPr>
          <p:cNvSpPr txBox="1"/>
          <p:nvPr/>
        </p:nvSpPr>
        <p:spPr>
          <a:xfrm>
            <a:off x="1153885" y="5309520"/>
            <a:ext cx="9884229" cy="954107"/>
          </a:xfrm>
          <a:prstGeom prst="rect">
            <a:avLst/>
          </a:prstGeom>
          <a:noFill/>
        </p:spPr>
        <p:txBody>
          <a:bodyPr wrap="square" rtlCol="0">
            <a:spAutoFit/>
          </a:bodyPr>
          <a:lstStyle/>
          <a:p>
            <a:r>
              <a:rPr lang="en-IN" sz="2000" dirty="0">
                <a:latin typeface="Sanchez" panose="02000000000000000000" pitchFamily="2" charset="0"/>
              </a:rPr>
              <a:t>Presentation by:</a:t>
            </a:r>
          </a:p>
          <a:p>
            <a:r>
              <a:rPr lang="en-IN" dirty="0">
                <a:latin typeface="Sanchez" panose="02000000000000000000" pitchFamily="2" charset="0"/>
              </a:rPr>
              <a:t>Aryan Tyagi </a:t>
            </a:r>
            <a:r>
              <a:rPr lang="en-IN" sz="1400" dirty="0">
                <a:latin typeface="Sanchez" panose="02000000000000000000" pitchFamily="2" charset="0"/>
              </a:rPr>
              <a:t>(101816022)</a:t>
            </a:r>
          </a:p>
          <a:p>
            <a:r>
              <a:rPr lang="en-IN" dirty="0">
                <a:latin typeface="Sanchez" panose="02000000000000000000" pitchFamily="2" charset="0"/>
              </a:rPr>
              <a:t>Mehul Singh Teya </a:t>
            </a:r>
            <a:r>
              <a:rPr lang="en-IN" sz="1400" dirty="0">
                <a:latin typeface="Sanchez" panose="02000000000000000000" pitchFamily="2" charset="0"/>
              </a:rPr>
              <a:t>(101816021)</a:t>
            </a:r>
            <a:endParaRPr lang="en-IN" dirty="0">
              <a:latin typeface="Sanchez" panose="02000000000000000000" pitchFamily="2" charset="0"/>
            </a:endParaRPr>
          </a:p>
        </p:txBody>
      </p:sp>
    </p:spTree>
    <p:extLst>
      <p:ext uri="{BB962C8B-B14F-4D97-AF65-F5344CB8AC3E}">
        <p14:creationId xmlns:p14="http://schemas.microsoft.com/office/powerpoint/2010/main" val="1538470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3C6A24-40FA-4055-A8B8-20A72984A070}"/>
              </a:ext>
            </a:extLst>
          </p:cNvPr>
          <p:cNvSpPr txBox="1"/>
          <p:nvPr/>
        </p:nvSpPr>
        <p:spPr>
          <a:xfrm>
            <a:off x="7035282" y="962409"/>
            <a:ext cx="468339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latin typeface="Sanchez" panose="02000000000000000000" pitchFamily="2" charset="0"/>
              </a:rPr>
              <a:t>We then created a sequential model and used </a:t>
            </a:r>
            <a:r>
              <a:rPr lang="en-US" dirty="0" err="1">
                <a:latin typeface="Consolas" panose="020B0609020204030204" pitchFamily="49" charset="0"/>
              </a:rPr>
              <a:t>relu</a:t>
            </a:r>
            <a:r>
              <a:rPr lang="en-US" dirty="0">
                <a:latin typeface="Sanchez" panose="02000000000000000000" pitchFamily="2" charset="0"/>
              </a:rPr>
              <a:t> as the activation function</a:t>
            </a:r>
            <a:endParaRPr lang="en-IN" dirty="0">
              <a:latin typeface="Sanchez" panose="02000000000000000000" pitchFamily="2" charset="0"/>
            </a:endParaRPr>
          </a:p>
        </p:txBody>
      </p:sp>
      <p:sp>
        <p:nvSpPr>
          <p:cNvPr id="5" name="TextBox 4">
            <a:extLst>
              <a:ext uri="{FF2B5EF4-FFF2-40B4-BE49-F238E27FC236}">
                <a16:creationId xmlns:a16="http://schemas.microsoft.com/office/drawing/2014/main" id="{1089F29C-4AA9-43AD-B67A-674BA6A753D8}"/>
              </a:ext>
            </a:extLst>
          </p:cNvPr>
          <p:cNvSpPr txBox="1"/>
          <p:nvPr/>
        </p:nvSpPr>
        <p:spPr>
          <a:xfrm>
            <a:off x="6469225" y="1834454"/>
            <a:ext cx="404068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latin typeface="Sanchez" panose="02000000000000000000" pitchFamily="2" charset="0"/>
              </a:rPr>
              <a:t>We used data augmentation to make up for the rather small size of our dataset</a:t>
            </a:r>
            <a:endParaRPr lang="en-IN" dirty="0">
              <a:latin typeface="Sanchez" panose="02000000000000000000" pitchFamily="2" charset="0"/>
            </a:endParaRPr>
          </a:p>
        </p:txBody>
      </p:sp>
      <p:sp>
        <p:nvSpPr>
          <p:cNvPr id="6" name="TextBox 5">
            <a:extLst>
              <a:ext uri="{FF2B5EF4-FFF2-40B4-BE49-F238E27FC236}">
                <a16:creationId xmlns:a16="http://schemas.microsoft.com/office/drawing/2014/main" id="{88A968EB-E250-4F0A-A670-6E9869103EDD}"/>
              </a:ext>
            </a:extLst>
          </p:cNvPr>
          <p:cNvSpPr txBox="1"/>
          <p:nvPr/>
        </p:nvSpPr>
        <p:spPr>
          <a:xfrm>
            <a:off x="4577115" y="2963062"/>
            <a:ext cx="4799863"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latin typeface="Sanchez" panose="02000000000000000000" pitchFamily="2" charset="0"/>
              </a:rPr>
              <a:t>Then compiled the model, with optimizer set to </a:t>
            </a:r>
            <a:r>
              <a:rPr lang="en-US" dirty="0">
                <a:latin typeface="Consolas" panose="020B0609020204030204" pitchFamily="49" charset="0"/>
              </a:rPr>
              <a:t>‘</a:t>
            </a:r>
            <a:r>
              <a:rPr lang="en-US" dirty="0" err="1">
                <a:latin typeface="Consolas" panose="020B0609020204030204" pitchFamily="49" charset="0"/>
              </a:rPr>
              <a:t>adam</a:t>
            </a:r>
            <a:r>
              <a:rPr lang="en-US" dirty="0">
                <a:latin typeface="Consolas" panose="020B0609020204030204" pitchFamily="49" charset="0"/>
              </a:rPr>
              <a:t>’ </a:t>
            </a:r>
            <a:r>
              <a:rPr lang="en-US" dirty="0">
                <a:latin typeface="Sanchez" panose="02000000000000000000" pitchFamily="2" charset="0"/>
              </a:rPr>
              <a:t>&amp; loss function as </a:t>
            </a:r>
            <a:r>
              <a:rPr lang="en-US" dirty="0">
                <a:latin typeface="Consolas" panose="020B0609020204030204" pitchFamily="49" charset="0"/>
              </a:rPr>
              <a:t>‘</a:t>
            </a:r>
            <a:r>
              <a:rPr lang="en-US" dirty="0" err="1">
                <a:latin typeface="Consolas" panose="020B0609020204030204" pitchFamily="49" charset="0"/>
              </a:rPr>
              <a:t>SparseCategoricalCrossentropy</a:t>
            </a:r>
            <a:r>
              <a:rPr lang="en-US" dirty="0">
                <a:latin typeface="Consolas" panose="020B0609020204030204" pitchFamily="49" charset="0"/>
              </a:rPr>
              <a:t>’</a:t>
            </a:r>
            <a:r>
              <a:rPr lang="en-US" dirty="0">
                <a:latin typeface="Sanchez" panose="02000000000000000000" pitchFamily="2" charset="0"/>
              </a:rPr>
              <a:t> </a:t>
            </a:r>
            <a:endParaRPr lang="en-IN" dirty="0">
              <a:latin typeface="Sanchez" panose="02000000000000000000" pitchFamily="2" charset="0"/>
            </a:endParaRPr>
          </a:p>
        </p:txBody>
      </p:sp>
      <p:sp>
        <p:nvSpPr>
          <p:cNvPr id="7" name="TextBox 6">
            <a:extLst>
              <a:ext uri="{FF2B5EF4-FFF2-40B4-BE49-F238E27FC236}">
                <a16:creationId xmlns:a16="http://schemas.microsoft.com/office/drawing/2014/main" id="{E48EFA16-B6A2-4340-9398-308E0D225CAF}"/>
              </a:ext>
            </a:extLst>
          </p:cNvPr>
          <p:cNvSpPr txBox="1"/>
          <p:nvPr/>
        </p:nvSpPr>
        <p:spPr>
          <a:xfrm>
            <a:off x="2957805" y="4091670"/>
            <a:ext cx="504663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latin typeface="Sanchez" panose="02000000000000000000" pitchFamily="2" charset="0"/>
              </a:rPr>
              <a:t>We then trained the model for 100 Epochs &amp; then tested the model on new data </a:t>
            </a:r>
            <a:endParaRPr lang="en-IN" dirty="0">
              <a:latin typeface="Sanchez" panose="02000000000000000000" pitchFamily="2" charset="0"/>
            </a:endParaRPr>
          </a:p>
        </p:txBody>
      </p:sp>
      <p:sp>
        <p:nvSpPr>
          <p:cNvPr id="8" name="TextBox 7">
            <a:extLst>
              <a:ext uri="{FF2B5EF4-FFF2-40B4-BE49-F238E27FC236}">
                <a16:creationId xmlns:a16="http://schemas.microsoft.com/office/drawing/2014/main" id="{40647F54-3221-4094-98A5-DD9DB50381C5}"/>
              </a:ext>
            </a:extLst>
          </p:cNvPr>
          <p:cNvSpPr txBox="1"/>
          <p:nvPr/>
        </p:nvSpPr>
        <p:spPr>
          <a:xfrm>
            <a:off x="687560" y="4969325"/>
            <a:ext cx="578166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latin typeface="Sanchez" panose="02000000000000000000" pitchFamily="2" charset="0"/>
              </a:rPr>
              <a:t>Finally, we saved the model using </a:t>
            </a:r>
            <a:r>
              <a:rPr lang="en-US" dirty="0" err="1">
                <a:latin typeface="Consolas" panose="020B0609020204030204" pitchFamily="49" charset="0"/>
              </a:rPr>
              <a:t>Keras</a:t>
            </a:r>
            <a:r>
              <a:rPr lang="en-US" dirty="0">
                <a:latin typeface="Sanchez" panose="02000000000000000000" pitchFamily="2" charset="0"/>
              </a:rPr>
              <a:t> for embedding it in our python script</a:t>
            </a:r>
            <a:endParaRPr lang="en-IN" dirty="0">
              <a:latin typeface="Sanchez" panose="02000000000000000000" pitchFamily="2" charset="0"/>
            </a:endParaRPr>
          </a:p>
        </p:txBody>
      </p:sp>
      <p:sp>
        <p:nvSpPr>
          <p:cNvPr id="9" name="Arrow: Left-Up 8">
            <a:extLst>
              <a:ext uri="{FF2B5EF4-FFF2-40B4-BE49-F238E27FC236}">
                <a16:creationId xmlns:a16="http://schemas.microsoft.com/office/drawing/2014/main" id="{B3417F2B-81F8-4C88-BC05-443E18EA6000}"/>
              </a:ext>
            </a:extLst>
          </p:cNvPr>
          <p:cNvSpPr/>
          <p:nvPr/>
        </p:nvSpPr>
        <p:spPr>
          <a:xfrm rot="10800000">
            <a:off x="6469225" y="1176997"/>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Arrow: Left-Up 9">
            <a:extLst>
              <a:ext uri="{FF2B5EF4-FFF2-40B4-BE49-F238E27FC236}">
                <a16:creationId xmlns:a16="http://schemas.microsoft.com/office/drawing/2014/main" id="{0646CDB7-027B-4D6E-A548-A6D97EF8A38B}"/>
              </a:ext>
            </a:extLst>
          </p:cNvPr>
          <p:cNvSpPr/>
          <p:nvPr/>
        </p:nvSpPr>
        <p:spPr>
          <a:xfrm rot="10800000">
            <a:off x="5762676" y="2314151"/>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Arrow: Left-Up 10">
            <a:extLst>
              <a:ext uri="{FF2B5EF4-FFF2-40B4-BE49-F238E27FC236}">
                <a16:creationId xmlns:a16="http://schemas.microsoft.com/office/drawing/2014/main" id="{3298BA7E-1451-42E1-AB88-79668C170A5A}"/>
              </a:ext>
            </a:extLst>
          </p:cNvPr>
          <p:cNvSpPr/>
          <p:nvPr/>
        </p:nvSpPr>
        <p:spPr>
          <a:xfrm rot="10800000">
            <a:off x="3918425" y="3434213"/>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Arrow: Left-Up 11">
            <a:extLst>
              <a:ext uri="{FF2B5EF4-FFF2-40B4-BE49-F238E27FC236}">
                <a16:creationId xmlns:a16="http://schemas.microsoft.com/office/drawing/2014/main" id="{982B574C-CEEB-4545-AEDF-56E04284423E}"/>
              </a:ext>
            </a:extLst>
          </p:cNvPr>
          <p:cNvSpPr/>
          <p:nvPr/>
        </p:nvSpPr>
        <p:spPr>
          <a:xfrm rot="10800000">
            <a:off x="2294898" y="4344119"/>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85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AE38-A332-4AEC-9519-B748B0110701}"/>
              </a:ext>
            </a:extLst>
          </p:cNvPr>
          <p:cNvSpPr>
            <a:spLocks noGrp="1"/>
          </p:cNvSpPr>
          <p:nvPr>
            <p:ph type="title"/>
          </p:nvPr>
        </p:nvSpPr>
        <p:spPr/>
        <p:txBody>
          <a:bodyPr/>
          <a:lstStyle/>
          <a:p>
            <a:r>
              <a:rPr lang="en-IN" sz="5400" dirty="0">
                <a:latin typeface="Sanchez" panose="02000000000000000000" pitchFamily="2" charset="0"/>
              </a:rPr>
              <a:t>Results</a:t>
            </a:r>
            <a:endParaRPr lang="en-IN" dirty="0">
              <a:latin typeface="Sanchez" panose="02000000000000000000" pitchFamily="2" charset="0"/>
            </a:endParaRPr>
          </a:p>
        </p:txBody>
      </p:sp>
      <p:pic>
        <p:nvPicPr>
          <p:cNvPr id="5" name="Content Placeholder 4">
            <a:extLst>
              <a:ext uri="{FF2B5EF4-FFF2-40B4-BE49-F238E27FC236}">
                <a16:creationId xmlns:a16="http://schemas.microsoft.com/office/drawing/2014/main" id="{99899BC5-36F4-45A9-A2C5-02C2DFA83A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9"/>
            <a:ext cx="6738257" cy="1743426"/>
          </a:xfrm>
        </p:spPr>
      </p:pic>
      <p:graphicFrame>
        <p:nvGraphicFramePr>
          <p:cNvPr id="7" name="Table 7">
            <a:extLst>
              <a:ext uri="{FF2B5EF4-FFF2-40B4-BE49-F238E27FC236}">
                <a16:creationId xmlns:a16="http://schemas.microsoft.com/office/drawing/2014/main" id="{C938B6B6-0003-4489-8D8A-251E057FBD98}"/>
              </a:ext>
            </a:extLst>
          </p:cNvPr>
          <p:cNvGraphicFramePr>
            <a:graphicFrameLocks noGrp="1"/>
          </p:cNvGraphicFramePr>
          <p:nvPr>
            <p:extLst>
              <p:ext uri="{D42A27DB-BD31-4B8C-83A1-F6EECF244321}">
                <p14:modId xmlns:p14="http://schemas.microsoft.com/office/powerpoint/2010/main" val="1242650642"/>
              </p:ext>
            </p:extLst>
          </p:nvPr>
        </p:nvGraphicFramePr>
        <p:xfrm>
          <a:off x="838201" y="4191174"/>
          <a:ext cx="6374361" cy="923331"/>
        </p:xfrm>
        <a:graphic>
          <a:graphicData uri="http://schemas.openxmlformats.org/drawingml/2006/table">
            <a:tbl>
              <a:tblPr firstRow="1" bandRow="1">
                <a:tableStyleId>{5C22544A-7EE6-4342-B048-85BDC9FD1C3A}</a:tableStyleId>
              </a:tblPr>
              <a:tblGrid>
                <a:gridCol w="2124787">
                  <a:extLst>
                    <a:ext uri="{9D8B030D-6E8A-4147-A177-3AD203B41FA5}">
                      <a16:colId xmlns:a16="http://schemas.microsoft.com/office/drawing/2014/main" val="2994414197"/>
                    </a:ext>
                  </a:extLst>
                </a:gridCol>
                <a:gridCol w="2124787">
                  <a:extLst>
                    <a:ext uri="{9D8B030D-6E8A-4147-A177-3AD203B41FA5}">
                      <a16:colId xmlns:a16="http://schemas.microsoft.com/office/drawing/2014/main" val="1668944017"/>
                    </a:ext>
                  </a:extLst>
                </a:gridCol>
                <a:gridCol w="2124787">
                  <a:extLst>
                    <a:ext uri="{9D8B030D-6E8A-4147-A177-3AD203B41FA5}">
                      <a16:colId xmlns:a16="http://schemas.microsoft.com/office/drawing/2014/main" val="2255737663"/>
                    </a:ext>
                  </a:extLst>
                </a:gridCol>
              </a:tblGrid>
              <a:tr h="307777">
                <a:tc>
                  <a:txBody>
                    <a:bodyPr/>
                    <a:lstStyle/>
                    <a:p>
                      <a:r>
                        <a:rPr lang="en-IN" sz="1400" dirty="0" err="1">
                          <a:latin typeface="Sanchez" panose="02000000000000000000" pitchFamily="2" charset="0"/>
                        </a:rPr>
                        <a:t>S.No</a:t>
                      </a:r>
                      <a:endParaRPr lang="en-IN" sz="1400" dirty="0">
                        <a:latin typeface="Sanchez" panose="02000000000000000000" pitchFamily="2" charset="0"/>
                      </a:endParaRPr>
                    </a:p>
                  </a:txBody>
                  <a:tcPr/>
                </a:tc>
                <a:tc>
                  <a:txBody>
                    <a:bodyPr/>
                    <a:lstStyle/>
                    <a:p>
                      <a:r>
                        <a:rPr lang="en-IN" sz="1400" dirty="0">
                          <a:latin typeface="Sanchez" panose="02000000000000000000" pitchFamily="2" charset="0"/>
                        </a:rPr>
                        <a:t>Epochs</a:t>
                      </a:r>
                    </a:p>
                  </a:txBody>
                  <a:tcPr/>
                </a:tc>
                <a:tc>
                  <a:txBody>
                    <a:bodyPr/>
                    <a:lstStyle/>
                    <a:p>
                      <a:r>
                        <a:rPr lang="en-IN" sz="1400" dirty="0">
                          <a:latin typeface="Sanchez" panose="02000000000000000000" pitchFamily="2" charset="0"/>
                        </a:rPr>
                        <a:t>Accuracy</a:t>
                      </a:r>
                    </a:p>
                  </a:txBody>
                  <a:tcPr/>
                </a:tc>
                <a:extLst>
                  <a:ext uri="{0D108BD9-81ED-4DB2-BD59-A6C34878D82A}">
                    <a16:rowId xmlns:a16="http://schemas.microsoft.com/office/drawing/2014/main" val="4160546656"/>
                  </a:ext>
                </a:extLst>
              </a:tr>
              <a:tr h="307777">
                <a:tc>
                  <a:txBody>
                    <a:bodyPr/>
                    <a:lstStyle/>
                    <a:p>
                      <a:r>
                        <a:rPr lang="en-IN" sz="1400" dirty="0">
                          <a:latin typeface="Sanchez" panose="02000000000000000000" pitchFamily="2" charset="0"/>
                        </a:rPr>
                        <a:t>1 .</a:t>
                      </a:r>
                    </a:p>
                  </a:txBody>
                  <a:tcPr/>
                </a:tc>
                <a:tc>
                  <a:txBody>
                    <a:bodyPr/>
                    <a:lstStyle/>
                    <a:p>
                      <a:r>
                        <a:rPr lang="en-IN" sz="1400" dirty="0">
                          <a:latin typeface="Sanchez" panose="02000000000000000000" pitchFamily="2" charset="0"/>
                        </a:rPr>
                        <a:t>200</a:t>
                      </a:r>
                    </a:p>
                  </a:txBody>
                  <a:tcPr/>
                </a:tc>
                <a:tc>
                  <a:txBody>
                    <a:bodyPr/>
                    <a:lstStyle/>
                    <a:p>
                      <a:r>
                        <a:rPr lang="en-IN" sz="1400" dirty="0">
                          <a:latin typeface="Sanchez" panose="02000000000000000000" pitchFamily="2" charset="0"/>
                        </a:rPr>
                        <a:t>92 .79 %</a:t>
                      </a:r>
                    </a:p>
                  </a:txBody>
                  <a:tcPr/>
                </a:tc>
                <a:extLst>
                  <a:ext uri="{0D108BD9-81ED-4DB2-BD59-A6C34878D82A}">
                    <a16:rowId xmlns:a16="http://schemas.microsoft.com/office/drawing/2014/main" val="658709513"/>
                  </a:ext>
                </a:extLst>
              </a:tr>
              <a:tr h="307777">
                <a:tc>
                  <a:txBody>
                    <a:bodyPr/>
                    <a:lstStyle/>
                    <a:p>
                      <a:r>
                        <a:rPr lang="en-IN" sz="1400" dirty="0">
                          <a:latin typeface="Sanchez" panose="02000000000000000000" pitchFamily="2" charset="0"/>
                        </a:rPr>
                        <a:t>2 .</a:t>
                      </a:r>
                    </a:p>
                  </a:txBody>
                  <a:tcPr/>
                </a:tc>
                <a:tc>
                  <a:txBody>
                    <a:bodyPr/>
                    <a:lstStyle/>
                    <a:p>
                      <a:r>
                        <a:rPr lang="en-IN" sz="1400" dirty="0">
                          <a:latin typeface="Sanchez" panose="02000000000000000000" pitchFamily="2" charset="0"/>
                        </a:rPr>
                        <a:t>100</a:t>
                      </a:r>
                    </a:p>
                  </a:txBody>
                  <a:tcPr/>
                </a:tc>
                <a:tc>
                  <a:txBody>
                    <a:bodyPr/>
                    <a:lstStyle/>
                    <a:p>
                      <a:r>
                        <a:rPr lang="en-IN" sz="1400" dirty="0">
                          <a:latin typeface="Sanchez" panose="02000000000000000000" pitchFamily="2" charset="0"/>
                        </a:rPr>
                        <a:t>87. 54 %</a:t>
                      </a:r>
                    </a:p>
                  </a:txBody>
                  <a:tcPr/>
                </a:tc>
                <a:extLst>
                  <a:ext uri="{0D108BD9-81ED-4DB2-BD59-A6C34878D82A}">
                    <a16:rowId xmlns:a16="http://schemas.microsoft.com/office/drawing/2014/main" val="3957619888"/>
                  </a:ext>
                </a:extLst>
              </a:tr>
            </a:tbl>
          </a:graphicData>
        </a:graphic>
      </p:graphicFrame>
      <p:sp>
        <p:nvSpPr>
          <p:cNvPr id="8" name="TextBox 7">
            <a:extLst>
              <a:ext uri="{FF2B5EF4-FFF2-40B4-BE49-F238E27FC236}">
                <a16:creationId xmlns:a16="http://schemas.microsoft.com/office/drawing/2014/main" id="{BAB60F2E-1D71-4EF0-AA63-E1160CE3D3F2}"/>
              </a:ext>
            </a:extLst>
          </p:cNvPr>
          <p:cNvSpPr txBox="1"/>
          <p:nvPr/>
        </p:nvSpPr>
        <p:spPr>
          <a:xfrm>
            <a:off x="755779" y="5673012"/>
            <a:ext cx="10123715" cy="646331"/>
          </a:xfrm>
          <a:prstGeom prst="rect">
            <a:avLst/>
          </a:prstGeom>
          <a:noFill/>
        </p:spPr>
        <p:txBody>
          <a:bodyPr wrap="square" rtlCol="0">
            <a:spAutoFit/>
          </a:bodyPr>
          <a:lstStyle/>
          <a:p>
            <a:r>
              <a:rPr lang="en-IN" dirty="0">
                <a:latin typeface="Sanchez" panose="02000000000000000000" pitchFamily="2" charset="0"/>
              </a:rPr>
              <a:t>At 10 Epochs, we got 80%, on the testing set, then we realized that our dataset was small, so we applied data augmentation</a:t>
            </a:r>
          </a:p>
        </p:txBody>
      </p:sp>
      <p:pic>
        <p:nvPicPr>
          <p:cNvPr id="10" name="Picture 9">
            <a:extLst>
              <a:ext uri="{FF2B5EF4-FFF2-40B4-BE49-F238E27FC236}">
                <a16:creationId xmlns:a16="http://schemas.microsoft.com/office/drawing/2014/main" id="{C2F7CDE9-90B2-4948-85A5-175635991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865" y="809535"/>
            <a:ext cx="4580135" cy="3440843"/>
          </a:xfrm>
          <a:prstGeom prst="rect">
            <a:avLst/>
          </a:prstGeom>
        </p:spPr>
      </p:pic>
    </p:spTree>
    <p:extLst>
      <p:ext uri="{BB962C8B-B14F-4D97-AF65-F5344CB8AC3E}">
        <p14:creationId xmlns:p14="http://schemas.microsoft.com/office/powerpoint/2010/main" val="350981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5B07-CAE2-49B5-96B9-91538FBEABF0}"/>
              </a:ext>
            </a:extLst>
          </p:cNvPr>
          <p:cNvSpPr>
            <a:spLocks noGrp="1"/>
          </p:cNvSpPr>
          <p:nvPr>
            <p:ph type="title"/>
          </p:nvPr>
        </p:nvSpPr>
        <p:spPr/>
        <p:txBody>
          <a:bodyPr>
            <a:normAutofit/>
          </a:bodyPr>
          <a:lstStyle/>
          <a:p>
            <a:r>
              <a:rPr lang="en-IN" sz="5400" dirty="0">
                <a:latin typeface="Sanchez" panose="02000000000000000000" pitchFamily="2" charset="0"/>
              </a:rPr>
              <a:t>Limitations</a:t>
            </a:r>
          </a:p>
        </p:txBody>
      </p:sp>
      <p:sp>
        <p:nvSpPr>
          <p:cNvPr id="3" name="Content Placeholder 2">
            <a:extLst>
              <a:ext uri="{FF2B5EF4-FFF2-40B4-BE49-F238E27FC236}">
                <a16:creationId xmlns:a16="http://schemas.microsoft.com/office/drawing/2014/main" id="{F6817C5D-B894-40AD-9E26-F537111ABA6C}"/>
              </a:ext>
            </a:extLst>
          </p:cNvPr>
          <p:cNvSpPr>
            <a:spLocks noGrp="1"/>
          </p:cNvSpPr>
          <p:nvPr>
            <p:ph idx="1"/>
          </p:nvPr>
        </p:nvSpPr>
        <p:spPr/>
        <p:txBody>
          <a:bodyPr>
            <a:normAutofit/>
          </a:bodyPr>
          <a:lstStyle/>
          <a:p>
            <a:r>
              <a:rPr lang="en-US" sz="2000" dirty="0">
                <a:latin typeface="Sanchez" panose="02000000000000000000" pitchFamily="2" charset="0"/>
              </a:rPr>
              <a:t>This system can’t read multiple notes in a single image. The image should only contain a single note of currency</a:t>
            </a:r>
          </a:p>
          <a:p>
            <a:pPr marL="0" indent="0">
              <a:buNone/>
            </a:pPr>
            <a:endParaRPr lang="en-US" sz="2000" dirty="0">
              <a:latin typeface="Sanchez" panose="02000000000000000000" pitchFamily="2" charset="0"/>
            </a:endParaRPr>
          </a:p>
          <a:p>
            <a:r>
              <a:rPr lang="en-US" sz="2000" dirty="0">
                <a:latin typeface="Sanchez" panose="02000000000000000000" pitchFamily="2" charset="0"/>
              </a:rPr>
              <a:t>Till now, it can not detect the location of the note in image. It only predicts amount of the note</a:t>
            </a:r>
          </a:p>
          <a:p>
            <a:pPr marL="0" indent="0">
              <a:buNone/>
            </a:pPr>
            <a:endParaRPr lang="en-US" sz="2000" dirty="0">
              <a:latin typeface="Sanchez" panose="02000000000000000000" pitchFamily="2" charset="0"/>
            </a:endParaRPr>
          </a:p>
          <a:p>
            <a:r>
              <a:rPr lang="en-US" sz="2000" dirty="0">
                <a:latin typeface="Sanchez" panose="02000000000000000000" pitchFamily="2" charset="0"/>
              </a:rPr>
              <a:t>It cannot detect multiple notes of same currency, of same denomination</a:t>
            </a:r>
            <a:endParaRPr lang="en-IN" sz="2000" dirty="0">
              <a:latin typeface="Sanchez" panose="02000000000000000000" pitchFamily="2" charset="0"/>
            </a:endParaRPr>
          </a:p>
        </p:txBody>
      </p:sp>
    </p:spTree>
    <p:extLst>
      <p:ext uri="{BB962C8B-B14F-4D97-AF65-F5344CB8AC3E}">
        <p14:creationId xmlns:p14="http://schemas.microsoft.com/office/powerpoint/2010/main" val="47942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4AF2-264B-476F-A686-887A372A6F2C}"/>
              </a:ext>
            </a:extLst>
          </p:cNvPr>
          <p:cNvSpPr>
            <a:spLocks noGrp="1"/>
          </p:cNvSpPr>
          <p:nvPr>
            <p:ph type="title"/>
          </p:nvPr>
        </p:nvSpPr>
        <p:spPr/>
        <p:txBody>
          <a:bodyPr>
            <a:normAutofit/>
          </a:bodyPr>
          <a:lstStyle/>
          <a:p>
            <a:r>
              <a:rPr lang="en-IN" sz="5400" dirty="0">
                <a:latin typeface="Sanchez" panose="02000000000000000000" pitchFamily="2" charset="0"/>
              </a:rPr>
              <a:t>Future Scope</a:t>
            </a:r>
            <a:endParaRPr lang="en-IN" sz="5400" dirty="0"/>
          </a:p>
        </p:txBody>
      </p:sp>
      <p:sp>
        <p:nvSpPr>
          <p:cNvPr id="3" name="Content Placeholder 2">
            <a:extLst>
              <a:ext uri="{FF2B5EF4-FFF2-40B4-BE49-F238E27FC236}">
                <a16:creationId xmlns:a16="http://schemas.microsoft.com/office/drawing/2014/main" id="{CF4757C9-8FEC-4BAB-8BCD-BD26F6982BD6}"/>
              </a:ext>
            </a:extLst>
          </p:cNvPr>
          <p:cNvSpPr>
            <a:spLocks noGrp="1"/>
          </p:cNvSpPr>
          <p:nvPr>
            <p:ph idx="1"/>
          </p:nvPr>
        </p:nvSpPr>
        <p:spPr>
          <a:xfrm>
            <a:off x="838200" y="1769641"/>
            <a:ext cx="10515600" cy="4537853"/>
          </a:xfrm>
        </p:spPr>
        <p:txBody>
          <a:bodyPr>
            <a:normAutofit/>
          </a:bodyPr>
          <a:lstStyle/>
          <a:p>
            <a:r>
              <a:rPr lang="en-US" sz="2000" dirty="0">
                <a:latin typeface="Sanchez" panose="02000000000000000000" pitchFamily="2" charset="0"/>
              </a:rPr>
              <a:t>We can make it self-learning, so that whenever anyone gives an image to our model, it only classifies the note, but also add that image into the dataset and get trained on it. So, it will keep on adapting and improving itself as we use it to predict.</a:t>
            </a:r>
          </a:p>
          <a:p>
            <a:r>
              <a:rPr lang="en-US" sz="2000" dirty="0">
                <a:latin typeface="Sanchez" panose="02000000000000000000" pitchFamily="2" charset="0"/>
              </a:rPr>
              <a:t>We can extend it to any kind of currency with any number of classifications for denomination.</a:t>
            </a:r>
          </a:p>
          <a:p>
            <a:r>
              <a:rPr lang="en-US" sz="2000" dirty="0">
                <a:latin typeface="Sanchez" panose="02000000000000000000" pitchFamily="2" charset="0"/>
              </a:rPr>
              <a:t>We can also install support with audio feedback, or turn it into a fully fledged software, to make it more interactive with the outer world. Audio feedback can help blind people to use this system.</a:t>
            </a:r>
          </a:p>
          <a:p>
            <a:r>
              <a:rPr lang="en-US" sz="2000" dirty="0">
                <a:latin typeface="Sanchez" panose="02000000000000000000" pitchFamily="2" charset="0"/>
              </a:rPr>
              <a:t>We can also train this software detect any kind of cracks, or is the note is in whole shape or not.</a:t>
            </a:r>
          </a:p>
          <a:p>
            <a:r>
              <a:rPr lang="en-US" sz="2000" dirty="0">
                <a:latin typeface="Sanchez" panose="02000000000000000000" pitchFamily="2" charset="0"/>
              </a:rPr>
              <a:t>With the help of object detection, we can also detect multiple notes in a single image, having same notes of single/multiple currency.</a:t>
            </a:r>
            <a:endParaRPr lang="en-IN" sz="2000" dirty="0">
              <a:latin typeface="Sanchez" panose="02000000000000000000" pitchFamily="2" charset="0"/>
            </a:endParaRPr>
          </a:p>
        </p:txBody>
      </p:sp>
    </p:spTree>
    <p:extLst>
      <p:ext uri="{BB962C8B-B14F-4D97-AF65-F5344CB8AC3E}">
        <p14:creationId xmlns:p14="http://schemas.microsoft.com/office/powerpoint/2010/main" val="157362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D9A6-943A-4D2B-9902-BB65120BEBA1}"/>
              </a:ext>
            </a:extLst>
          </p:cNvPr>
          <p:cNvSpPr>
            <a:spLocks noGrp="1"/>
          </p:cNvSpPr>
          <p:nvPr>
            <p:ph type="title"/>
          </p:nvPr>
        </p:nvSpPr>
        <p:spPr/>
        <p:txBody>
          <a:bodyPr>
            <a:normAutofit/>
          </a:bodyPr>
          <a:lstStyle/>
          <a:p>
            <a:r>
              <a:rPr lang="en-IN" sz="5400" dirty="0">
                <a:latin typeface="Sanchez" panose="02000000000000000000" pitchFamily="2" charset="0"/>
              </a:rPr>
              <a:t>Introduction</a:t>
            </a:r>
          </a:p>
        </p:txBody>
      </p:sp>
      <p:sp>
        <p:nvSpPr>
          <p:cNvPr id="3" name="Content Placeholder 2">
            <a:extLst>
              <a:ext uri="{FF2B5EF4-FFF2-40B4-BE49-F238E27FC236}">
                <a16:creationId xmlns:a16="http://schemas.microsoft.com/office/drawing/2014/main" id="{F42BC38C-7F9B-4565-8B3D-B0915AFD114C}"/>
              </a:ext>
            </a:extLst>
          </p:cNvPr>
          <p:cNvSpPr>
            <a:spLocks noGrp="1"/>
          </p:cNvSpPr>
          <p:nvPr>
            <p:ph idx="1"/>
          </p:nvPr>
        </p:nvSpPr>
        <p:spPr/>
        <p:txBody>
          <a:bodyPr/>
          <a:lstStyle/>
          <a:p>
            <a:r>
              <a:rPr lang="en-IN" dirty="0"/>
              <a:t>Our project classifies Indian denominations</a:t>
            </a:r>
          </a:p>
          <a:p>
            <a:r>
              <a:rPr lang="en-IN" dirty="0"/>
              <a:t>Can classify Rs.10,Rs.20, Rs.100, Rs.200 </a:t>
            </a:r>
            <a:r>
              <a:rPr lang="en-IN" sz="1800" dirty="0"/>
              <a:t>(at present)</a:t>
            </a:r>
            <a:endParaRPr lang="en-IN" dirty="0"/>
          </a:p>
          <a:p>
            <a:r>
              <a:rPr lang="en-IN" dirty="0"/>
              <a:t>Based upon Deep Learning (CNN)</a:t>
            </a:r>
          </a:p>
          <a:p>
            <a:r>
              <a:rPr lang="en-IN" dirty="0"/>
              <a:t>Written in Python 3.8</a:t>
            </a:r>
          </a:p>
          <a:p>
            <a:r>
              <a:rPr lang="en-IN" dirty="0"/>
              <a:t>Implemented with TensorFlow, </a:t>
            </a:r>
            <a:r>
              <a:rPr lang="en-IN" dirty="0" err="1"/>
              <a:t>Keras</a:t>
            </a:r>
            <a:r>
              <a:rPr lang="en-IN" dirty="0"/>
              <a:t>, in Google Collaboratory</a:t>
            </a:r>
          </a:p>
          <a:p>
            <a:endParaRPr lang="en-IN" dirty="0"/>
          </a:p>
          <a:p>
            <a:endParaRPr lang="en-IN" dirty="0"/>
          </a:p>
        </p:txBody>
      </p:sp>
      <p:pic>
        <p:nvPicPr>
          <p:cNvPr id="5" name="Graphic 4">
            <a:extLst>
              <a:ext uri="{FF2B5EF4-FFF2-40B4-BE49-F238E27FC236}">
                <a16:creationId xmlns:a16="http://schemas.microsoft.com/office/drawing/2014/main" id="{AB977769-DE79-42E0-9C04-783DDDAB06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224" y="4674117"/>
            <a:ext cx="1401855" cy="1502846"/>
          </a:xfrm>
          <a:prstGeom prst="rect">
            <a:avLst/>
          </a:prstGeom>
        </p:spPr>
      </p:pic>
      <p:pic>
        <p:nvPicPr>
          <p:cNvPr id="7" name="Picture 6">
            <a:extLst>
              <a:ext uri="{FF2B5EF4-FFF2-40B4-BE49-F238E27FC236}">
                <a16:creationId xmlns:a16="http://schemas.microsoft.com/office/drawing/2014/main" id="{3298F59F-987E-4D90-A0A2-BB94FF962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661" y="4970141"/>
            <a:ext cx="4161453" cy="1206822"/>
          </a:xfrm>
          <a:prstGeom prst="rect">
            <a:avLst/>
          </a:prstGeom>
        </p:spPr>
      </p:pic>
      <p:pic>
        <p:nvPicPr>
          <p:cNvPr id="9" name="Picture 8">
            <a:extLst>
              <a:ext uri="{FF2B5EF4-FFF2-40B4-BE49-F238E27FC236}">
                <a16:creationId xmlns:a16="http://schemas.microsoft.com/office/drawing/2014/main" id="{B738D396-CC5A-4171-8B45-A361A8EB00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4422" y="4736849"/>
            <a:ext cx="3785896" cy="1673405"/>
          </a:xfrm>
          <a:prstGeom prst="rect">
            <a:avLst/>
          </a:prstGeom>
        </p:spPr>
      </p:pic>
    </p:spTree>
    <p:extLst>
      <p:ext uri="{BB962C8B-B14F-4D97-AF65-F5344CB8AC3E}">
        <p14:creationId xmlns:p14="http://schemas.microsoft.com/office/powerpoint/2010/main" val="2210946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F803-F9E0-4859-B868-45E7A192B66B}"/>
              </a:ext>
            </a:extLst>
          </p:cNvPr>
          <p:cNvSpPr>
            <a:spLocks noGrp="1"/>
          </p:cNvSpPr>
          <p:nvPr>
            <p:ph type="title"/>
          </p:nvPr>
        </p:nvSpPr>
        <p:spPr/>
        <p:txBody>
          <a:bodyPr>
            <a:normAutofit/>
          </a:bodyPr>
          <a:lstStyle/>
          <a:p>
            <a:r>
              <a:rPr lang="en-IN" sz="5400" dirty="0">
                <a:latin typeface="Sanchez" panose="02000000000000000000" pitchFamily="2" charset="0"/>
              </a:rPr>
              <a:t>Goals</a:t>
            </a:r>
          </a:p>
        </p:txBody>
      </p:sp>
      <p:sp>
        <p:nvSpPr>
          <p:cNvPr id="3" name="Content Placeholder 2">
            <a:extLst>
              <a:ext uri="{FF2B5EF4-FFF2-40B4-BE49-F238E27FC236}">
                <a16:creationId xmlns:a16="http://schemas.microsoft.com/office/drawing/2014/main" id="{162784C8-6370-4EAB-B997-A62E3A92EACE}"/>
              </a:ext>
            </a:extLst>
          </p:cNvPr>
          <p:cNvSpPr>
            <a:spLocks noGrp="1"/>
          </p:cNvSpPr>
          <p:nvPr>
            <p:ph idx="1"/>
          </p:nvPr>
        </p:nvSpPr>
        <p:spPr>
          <a:xfrm>
            <a:off x="838200" y="1591997"/>
            <a:ext cx="10515600" cy="2432133"/>
          </a:xfrm>
        </p:spPr>
        <p:txBody>
          <a:bodyPr/>
          <a:lstStyle/>
          <a:p>
            <a:r>
              <a:rPr lang="en-IN" dirty="0"/>
              <a:t>To reduce manual efforts, automate and digitalize</a:t>
            </a:r>
          </a:p>
          <a:p>
            <a:r>
              <a:rPr lang="en-IN" dirty="0"/>
              <a:t>To help differently abled (blind) to verify notes</a:t>
            </a:r>
          </a:p>
          <a:p>
            <a:r>
              <a:rPr lang="en-IN" dirty="0"/>
              <a:t>Can be used at places where, there is a hard cash transaction involved</a:t>
            </a:r>
          </a:p>
          <a:p>
            <a:r>
              <a:rPr lang="en-IN" dirty="0"/>
              <a:t>Can be used at Banks, Post Offices, Bus Stations, Railways Stations etc.</a:t>
            </a:r>
          </a:p>
        </p:txBody>
      </p:sp>
      <p:pic>
        <p:nvPicPr>
          <p:cNvPr id="5" name="Picture 4">
            <a:extLst>
              <a:ext uri="{FF2B5EF4-FFF2-40B4-BE49-F238E27FC236}">
                <a16:creationId xmlns:a16="http://schemas.microsoft.com/office/drawing/2014/main" id="{2118F4C7-DD96-4D83-B371-383B04394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60" y="4185073"/>
            <a:ext cx="3474609" cy="1954467"/>
          </a:xfrm>
          <a:prstGeom prst="rect">
            <a:avLst/>
          </a:prstGeom>
        </p:spPr>
      </p:pic>
      <p:pic>
        <p:nvPicPr>
          <p:cNvPr id="9" name="Picture 8">
            <a:extLst>
              <a:ext uri="{FF2B5EF4-FFF2-40B4-BE49-F238E27FC236}">
                <a16:creationId xmlns:a16="http://schemas.microsoft.com/office/drawing/2014/main" id="{08CE7898-A8CD-43AC-96A9-DEE4EFC98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002" y="4185073"/>
            <a:ext cx="3215087" cy="1954468"/>
          </a:xfrm>
          <a:prstGeom prst="rect">
            <a:avLst/>
          </a:prstGeom>
        </p:spPr>
      </p:pic>
      <p:pic>
        <p:nvPicPr>
          <p:cNvPr id="13" name="Picture 12">
            <a:extLst>
              <a:ext uri="{FF2B5EF4-FFF2-40B4-BE49-F238E27FC236}">
                <a16:creationId xmlns:a16="http://schemas.microsoft.com/office/drawing/2014/main" id="{E3B5F17D-A920-4D30-8765-7A37B91DA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85038"/>
            <a:ext cx="3474609" cy="1954467"/>
          </a:xfrm>
          <a:prstGeom prst="rect">
            <a:avLst/>
          </a:prstGeom>
        </p:spPr>
      </p:pic>
      <p:pic>
        <p:nvPicPr>
          <p:cNvPr id="15" name="Picture 14">
            <a:extLst>
              <a:ext uri="{FF2B5EF4-FFF2-40B4-BE49-F238E27FC236}">
                <a16:creationId xmlns:a16="http://schemas.microsoft.com/office/drawing/2014/main" id="{6FDBDCEB-DEA5-453F-98CC-CFC5968C2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467" y="4185038"/>
            <a:ext cx="2491273" cy="1954502"/>
          </a:xfrm>
          <a:prstGeom prst="rect">
            <a:avLst/>
          </a:prstGeom>
        </p:spPr>
      </p:pic>
    </p:spTree>
    <p:extLst>
      <p:ext uri="{BB962C8B-B14F-4D97-AF65-F5344CB8AC3E}">
        <p14:creationId xmlns:p14="http://schemas.microsoft.com/office/powerpoint/2010/main" val="284746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32C-A531-4746-A91B-B4E123744064}"/>
              </a:ext>
            </a:extLst>
          </p:cNvPr>
          <p:cNvSpPr>
            <a:spLocks noGrp="1"/>
          </p:cNvSpPr>
          <p:nvPr>
            <p:ph type="title"/>
          </p:nvPr>
        </p:nvSpPr>
        <p:spPr/>
        <p:txBody>
          <a:bodyPr>
            <a:normAutofit/>
          </a:bodyPr>
          <a:lstStyle/>
          <a:p>
            <a:r>
              <a:rPr lang="en-IN" sz="5400" dirty="0">
                <a:latin typeface="Sanchez" panose="02000000000000000000" pitchFamily="2" charset="0"/>
              </a:rPr>
              <a:t>Dataset description</a:t>
            </a:r>
          </a:p>
        </p:txBody>
      </p:sp>
      <p:pic>
        <p:nvPicPr>
          <p:cNvPr id="10" name="Picture 9">
            <a:extLst>
              <a:ext uri="{FF2B5EF4-FFF2-40B4-BE49-F238E27FC236}">
                <a16:creationId xmlns:a16="http://schemas.microsoft.com/office/drawing/2014/main" id="{0D49F419-ECE0-4609-B47F-65608DB3B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8451" y="1605697"/>
            <a:ext cx="3797621" cy="2116202"/>
          </a:xfrm>
          <a:prstGeom prst="rect">
            <a:avLst/>
          </a:prstGeom>
        </p:spPr>
      </p:pic>
      <p:pic>
        <p:nvPicPr>
          <p:cNvPr id="12" name="Picture 11">
            <a:extLst>
              <a:ext uri="{FF2B5EF4-FFF2-40B4-BE49-F238E27FC236}">
                <a16:creationId xmlns:a16="http://schemas.microsoft.com/office/drawing/2014/main" id="{E7BBA466-CF32-4683-9328-1DA535844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29" y="1603355"/>
            <a:ext cx="3797621" cy="2136162"/>
          </a:xfrm>
          <a:prstGeom prst="rect">
            <a:avLst/>
          </a:prstGeom>
        </p:spPr>
      </p:pic>
      <p:pic>
        <p:nvPicPr>
          <p:cNvPr id="14" name="Picture 13">
            <a:extLst>
              <a:ext uri="{FF2B5EF4-FFF2-40B4-BE49-F238E27FC236}">
                <a16:creationId xmlns:a16="http://schemas.microsoft.com/office/drawing/2014/main" id="{C12B0549-8F2A-4F86-9F07-19E61F943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8451" y="4465797"/>
            <a:ext cx="3814664" cy="2145749"/>
          </a:xfrm>
          <a:prstGeom prst="rect">
            <a:avLst/>
          </a:prstGeom>
        </p:spPr>
      </p:pic>
      <p:pic>
        <p:nvPicPr>
          <p:cNvPr id="16" name="Picture 15">
            <a:extLst>
              <a:ext uri="{FF2B5EF4-FFF2-40B4-BE49-F238E27FC236}">
                <a16:creationId xmlns:a16="http://schemas.microsoft.com/office/drawing/2014/main" id="{FAB96453-CCCA-4371-9B49-7827F053B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926" y="4465797"/>
            <a:ext cx="3814665" cy="2145749"/>
          </a:xfrm>
          <a:prstGeom prst="rect">
            <a:avLst/>
          </a:prstGeom>
        </p:spPr>
      </p:pic>
      <p:pic>
        <p:nvPicPr>
          <p:cNvPr id="20" name="Picture 19">
            <a:extLst>
              <a:ext uri="{FF2B5EF4-FFF2-40B4-BE49-F238E27FC236}">
                <a16:creationId xmlns:a16="http://schemas.microsoft.com/office/drawing/2014/main" id="{C8137C6F-CCFE-4D00-A830-DA73AADA8E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3386" y="3715103"/>
            <a:ext cx="4145065" cy="1754326"/>
          </a:xfrm>
          <a:prstGeom prst="rect">
            <a:avLst/>
          </a:prstGeom>
        </p:spPr>
      </p:pic>
      <p:sp>
        <p:nvSpPr>
          <p:cNvPr id="7" name="TextBox 6">
            <a:extLst>
              <a:ext uri="{FF2B5EF4-FFF2-40B4-BE49-F238E27FC236}">
                <a16:creationId xmlns:a16="http://schemas.microsoft.com/office/drawing/2014/main" id="{6651B42C-7CA4-470D-8DBE-6D693897F9ED}"/>
              </a:ext>
            </a:extLst>
          </p:cNvPr>
          <p:cNvSpPr txBox="1"/>
          <p:nvPr/>
        </p:nvSpPr>
        <p:spPr>
          <a:xfrm>
            <a:off x="4197187" y="1603355"/>
            <a:ext cx="3797621"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sz="1800" dirty="0">
                <a:latin typeface="Sanchez" panose="02000000000000000000" pitchFamily="2" charset="0"/>
              </a:rPr>
              <a:t>Our dataset consists of </a:t>
            </a:r>
            <a:r>
              <a:rPr lang="en-US" sz="1800" dirty="0">
                <a:latin typeface="Sanchez" panose="02000000000000000000" pitchFamily="2" charset="0"/>
              </a:rPr>
              <a:t>556 different images, having 139 images in each category for Rs.10, Rs.20, Rs.100 &amp; Rs.200 notes in different orientations &amp; with variable backgrounds. </a:t>
            </a:r>
            <a:endParaRPr lang="en-IN" sz="1800" dirty="0">
              <a:latin typeface="Sanchez" panose="02000000000000000000" pitchFamily="2" charset="0"/>
            </a:endParaRPr>
          </a:p>
        </p:txBody>
      </p:sp>
      <p:sp>
        <p:nvSpPr>
          <p:cNvPr id="8" name="TextBox 7">
            <a:extLst>
              <a:ext uri="{FF2B5EF4-FFF2-40B4-BE49-F238E27FC236}">
                <a16:creationId xmlns:a16="http://schemas.microsoft.com/office/drawing/2014/main" id="{A05B52FB-F320-4670-A110-BB901B89BF88}"/>
              </a:ext>
            </a:extLst>
          </p:cNvPr>
          <p:cNvSpPr txBox="1"/>
          <p:nvPr/>
        </p:nvSpPr>
        <p:spPr>
          <a:xfrm>
            <a:off x="4414674" y="5754846"/>
            <a:ext cx="336264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dirty="0">
                <a:latin typeface="Sanchez" panose="02000000000000000000" pitchFamily="2" charset="0"/>
              </a:rPr>
              <a:t>We also made our own videos and then extracted out frames from them</a:t>
            </a:r>
          </a:p>
        </p:txBody>
      </p:sp>
    </p:spTree>
    <p:extLst>
      <p:ext uri="{BB962C8B-B14F-4D97-AF65-F5344CB8AC3E}">
        <p14:creationId xmlns:p14="http://schemas.microsoft.com/office/powerpoint/2010/main" val="378658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99B1-0424-4D5A-98C3-B14C0AA54F4F}"/>
              </a:ext>
            </a:extLst>
          </p:cNvPr>
          <p:cNvSpPr>
            <a:spLocks noGrp="1"/>
          </p:cNvSpPr>
          <p:nvPr>
            <p:ph type="title"/>
          </p:nvPr>
        </p:nvSpPr>
        <p:spPr/>
        <p:txBody>
          <a:bodyPr>
            <a:normAutofit/>
          </a:bodyPr>
          <a:lstStyle/>
          <a:p>
            <a:r>
              <a:rPr lang="en-IN" sz="5400" dirty="0">
                <a:latin typeface="Sanchez" panose="02000000000000000000" pitchFamily="2" charset="0"/>
              </a:rPr>
              <a:t>ML Techniques used</a:t>
            </a:r>
          </a:p>
        </p:txBody>
      </p:sp>
      <p:sp>
        <p:nvSpPr>
          <p:cNvPr id="3" name="Content Placeholder 2">
            <a:extLst>
              <a:ext uri="{FF2B5EF4-FFF2-40B4-BE49-F238E27FC236}">
                <a16:creationId xmlns:a16="http://schemas.microsoft.com/office/drawing/2014/main" id="{923A05F8-1313-4A04-891C-804878D5402C}"/>
              </a:ext>
            </a:extLst>
          </p:cNvPr>
          <p:cNvSpPr>
            <a:spLocks noGrp="1"/>
          </p:cNvSpPr>
          <p:nvPr>
            <p:ph idx="1"/>
          </p:nvPr>
        </p:nvSpPr>
        <p:spPr/>
        <p:txBody>
          <a:bodyPr/>
          <a:lstStyle/>
          <a:p>
            <a:r>
              <a:rPr lang="en-IN" dirty="0"/>
              <a:t>Deep Learning (Convolution Neural Networks)</a:t>
            </a:r>
          </a:p>
          <a:p>
            <a:r>
              <a:rPr lang="en-IN" dirty="0"/>
              <a:t>Classification</a:t>
            </a:r>
          </a:p>
          <a:p>
            <a:r>
              <a:rPr lang="en-IN" dirty="0"/>
              <a:t>Rescaling</a:t>
            </a:r>
          </a:p>
          <a:p>
            <a:r>
              <a:rPr lang="en-IN" dirty="0"/>
              <a:t>Data Augmentation</a:t>
            </a:r>
          </a:p>
        </p:txBody>
      </p:sp>
    </p:spTree>
    <p:extLst>
      <p:ext uri="{BB962C8B-B14F-4D97-AF65-F5344CB8AC3E}">
        <p14:creationId xmlns:p14="http://schemas.microsoft.com/office/powerpoint/2010/main" val="194112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A7833-E30F-4BF1-B323-65F5ED0D4268}"/>
              </a:ext>
            </a:extLst>
          </p:cNvPr>
          <p:cNvSpPr>
            <a:spLocks noGrp="1"/>
          </p:cNvSpPr>
          <p:nvPr>
            <p:ph type="title"/>
          </p:nvPr>
        </p:nvSpPr>
        <p:spPr/>
        <p:txBody>
          <a:bodyPr>
            <a:normAutofit/>
          </a:bodyPr>
          <a:lstStyle/>
          <a:p>
            <a:r>
              <a:rPr lang="en-IN" sz="5400" dirty="0">
                <a:latin typeface="Sanchez" panose="02000000000000000000" pitchFamily="2" charset="0"/>
              </a:rPr>
              <a:t>CNN</a:t>
            </a:r>
          </a:p>
        </p:txBody>
      </p:sp>
      <p:pic>
        <p:nvPicPr>
          <p:cNvPr id="5" name="Content Placeholder 4">
            <a:extLst>
              <a:ext uri="{FF2B5EF4-FFF2-40B4-BE49-F238E27FC236}">
                <a16:creationId xmlns:a16="http://schemas.microsoft.com/office/drawing/2014/main" id="{6CFABD97-7372-4CBD-8504-84C611B215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5731" y="1431047"/>
            <a:ext cx="7140537" cy="3822186"/>
          </a:xfrm>
        </p:spPr>
      </p:pic>
      <p:sp>
        <p:nvSpPr>
          <p:cNvPr id="6" name="TextBox 5">
            <a:extLst>
              <a:ext uri="{FF2B5EF4-FFF2-40B4-BE49-F238E27FC236}">
                <a16:creationId xmlns:a16="http://schemas.microsoft.com/office/drawing/2014/main" id="{5CA1BEB7-83FE-4AE4-99F9-21F93DD47F63}"/>
              </a:ext>
            </a:extLst>
          </p:cNvPr>
          <p:cNvSpPr txBox="1"/>
          <p:nvPr/>
        </p:nvSpPr>
        <p:spPr>
          <a:xfrm>
            <a:off x="713014" y="5598368"/>
            <a:ext cx="10765970" cy="646331"/>
          </a:xfrm>
          <a:prstGeom prst="rect">
            <a:avLst/>
          </a:prstGeom>
          <a:noFill/>
        </p:spPr>
        <p:txBody>
          <a:bodyPr wrap="square" rtlCol="0">
            <a:spAutoFit/>
          </a:bodyPr>
          <a:lstStyle/>
          <a:p>
            <a:r>
              <a:rPr lang="en-IN" dirty="0">
                <a:latin typeface="Sanchez" panose="02000000000000000000" pitchFamily="2" charset="0"/>
              </a:rPr>
              <a:t>Basically, CNN is ANN with some additional layers at the beginning, heavily inspired by the human brain, and are ideal for image classification</a:t>
            </a:r>
          </a:p>
        </p:txBody>
      </p:sp>
    </p:spTree>
    <p:extLst>
      <p:ext uri="{BB962C8B-B14F-4D97-AF65-F5344CB8AC3E}">
        <p14:creationId xmlns:p14="http://schemas.microsoft.com/office/powerpoint/2010/main" val="235134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8F5EB-DC19-471A-98B9-2F10FBF924D8}"/>
              </a:ext>
            </a:extLst>
          </p:cNvPr>
          <p:cNvSpPr>
            <a:spLocks noGrp="1"/>
          </p:cNvSpPr>
          <p:nvPr>
            <p:ph type="title"/>
          </p:nvPr>
        </p:nvSpPr>
        <p:spPr/>
        <p:txBody>
          <a:bodyPr>
            <a:normAutofit/>
          </a:bodyPr>
          <a:lstStyle/>
          <a:p>
            <a:r>
              <a:rPr lang="en-IN" sz="5400" dirty="0">
                <a:latin typeface="Sanchez" panose="02000000000000000000" pitchFamily="2" charset="0"/>
              </a:rPr>
              <a:t>Classification</a:t>
            </a:r>
          </a:p>
        </p:txBody>
      </p:sp>
      <p:pic>
        <p:nvPicPr>
          <p:cNvPr id="5" name="Content Placeholder 4">
            <a:extLst>
              <a:ext uri="{FF2B5EF4-FFF2-40B4-BE49-F238E27FC236}">
                <a16:creationId xmlns:a16="http://schemas.microsoft.com/office/drawing/2014/main" id="{F5EA3BBC-9303-4BA8-A897-F788A763DF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3417" y="1343705"/>
            <a:ext cx="6585166" cy="3704156"/>
          </a:xfrm>
        </p:spPr>
      </p:pic>
      <p:sp>
        <p:nvSpPr>
          <p:cNvPr id="6" name="TextBox 5">
            <a:extLst>
              <a:ext uri="{FF2B5EF4-FFF2-40B4-BE49-F238E27FC236}">
                <a16:creationId xmlns:a16="http://schemas.microsoft.com/office/drawing/2014/main" id="{ABAC3147-9698-4664-A63E-7B28F8996981}"/>
              </a:ext>
            </a:extLst>
          </p:cNvPr>
          <p:cNvSpPr txBox="1"/>
          <p:nvPr/>
        </p:nvSpPr>
        <p:spPr>
          <a:xfrm>
            <a:off x="914400" y="5589038"/>
            <a:ext cx="10439400" cy="646331"/>
          </a:xfrm>
          <a:prstGeom prst="rect">
            <a:avLst/>
          </a:prstGeom>
          <a:noFill/>
        </p:spPr>
        <p:txBody>
          <a:bodyPr wrap="square" rtlCol="0">
            <a:spAutoFit/>
          </a:bodyPr>
          <a:lstStyle/>
          <a:p>
            <a:r>
              <a:rPr lang="en-IN" dirty="0">
                <a:latin typeface="Sanchez" panose="02000000000000000000" pitchFamily="2" charset="0"/>
              </a:rPr>
              <a:t>Like our brain works, CNN also tries to find features &amp; tries to recognise the subject, irrespective of the location of the subject, background of the image.  </a:t>
            </a:r>
          </a:p>
        </p:txBody>
      </p:sp>
    </p:spTree>
    <p:extLst>
      <p:ext uri="{BB962C8B-B14F-4D97-AF65-F5344CB8AC3E}">
        <p14:creationId xmlns:p14="http://schemas.microsoft.com/office/powerpoint/2010/main" val="4158464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F8AE-86AD-4231-9647-F0700CE8FD5D}"/>
              </a:ext>
            </a:extLst>
          </p:cNvPr>
          <p:cNvSpPr>
            <a:spLocks noGrp="1"/>
          </p:cNvSpPr>
          <p:nvPr>
            <p:ph type="title"/>
          </p:nvPr>
        </p:nvSpPr>
        <p:spPr>
          <a:xfrm>
            <a:off x="838200" y="159852"/>
            <a:ext cx="10515600" cy="1325563"/>
          </a:xfrm>
        </p:spPr>
        <p:txBody>
          <a:bodyPr>
            <a:normAutofit/>
          </a:bodyPr>
          <a:lstStyle/>
          <a:p>
            <a:r>
              <a:rPr lang="en-IN" sz="5400" dirty="0">
                <a:latin typeface="Sanchez" panose="02000000000000000000" pitchFamily="2" charset="0"/>
              </a:rPr>
              <a:t>Data Augmentation</a:t>
            </a:r>
          </a:p>
        </p:txBody>
      </p:sp>
      <p:sp>
        <p:nvSpPr>
          <p:cNvPr id="3" name="Content Placeholder 2">
            <a:extLst>
              <a:ext uri="{FF2B5EF4-FFF2-40B4-BE49-F238E27FC236}">
                <a16:creationId xmlns:a16="http://schemas.microsoft.com/office/drawing/2014/main" id="{32E07EAB-B894-4ABE-B90E-80CE07E54771}"/>
              </a:ext>
            </a:extLst>
          </p:cNvPr>
          <p:cNvSpPr>
            <a:spLocks noGrp="1"/>
          </p:cNvSpPr>
          <p:nvPr>
            <p:ph idx="1"/>
          </p:nvPr>
        </p:nvSpPr>
        <p:spPr>
          <a:xfrm>
            <a:off x="838200" y="1485415"/>
            <a:ext cx="10515600" cy="4351338"/>
          </a:xfrm>
        </p:spPr>
        <p:txBody>
          <a:bodyPr>
            <a:normAutofit/>
          </a:bodyPr>
          <a:lstStyle/>
          <a:p>
            <a:r>
              <a:rPr lang="en-US" sz="1800" dirty="0">
                <a:latin typeface="Sanchez" panose="02000000000000000000" pitchFamily="2" charset="0"/>
              </a:rPr>
              <a:t>Data augmentation is a technique to artificially create new training data from existing training data.</a:t>
            </a:r>
          </a:p>
          <a:p>
            <a:r>
              <a:rPr lang="en-US" sz="1800" dirty="0">
                <a:latin typeface="Sanchez" panose="02000000000000000000" pitchFamily="2" charset="0"/>
              </a:rPr>
              <a:t>Involves creating transformed versions of images in the training dataset that belong to the same class as the original image.</a:t>
            </a:r>
          </a:p>
          <a:p>
            <a:r>
              <a:rPr lang="en-US" sz="1800" dirty="0">
                <a:latin typeface="Sanchez" panose="02000000000000000000" pitchFamily="2" charset="0"/>
              </a:rPr>
              <a:t>Transforms include a range of operations from the field of image manipulation, such as shifts, flips, zooms, and much more</a:t>
            </a:r>
            <a:endParaRPr lang="en-IN" sz="1800" dirty="0">
              <a:latin typeface="Sanchez" panose="02000000000000000000" pitchFamily="2" charset="0"/>
            </a:endParaRPr>
          </a:p>
        </p:txBody>
      </p:sp>
      <p:pic>
        <p:nvPicPr>
          <p:cNvPr id="5" name="Picture 4">
            <a:extLst>
              <a:ext uri="{FF2B5EF4-FFF2-40B4-BE49-F238E27FC236}">
                <a16:creationId xmlns:a16="http://schemas.microsoft.com/office/drawing/2014/main" id="{D089F880-3A64-4D7F-82A6-8383F3F0C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871" y="3661084"/>
            <a:ext cx="3395961" cy="2864808"/>
          </a:xfrm>
          <a:prstGeom prst="rect">
            <a:avLst/>
          </a:prstGeom>
        </p:spPr>
      </p:pic>
      <p:pic>
        <p:nvPicPr>
          <p:cNvPr id="7" name="Picture 6">
            <a:extLst>
              <a:ext uri="{FF2B5EF4-FFF2-40B4-BE49-F238E27FC236}">
                <a16:creationId xmlns:a16="http://schemas.microsoft.com/office/drawing/2014/main" id="{6F1770C9-AD40-4756-9AD6-2DA3B2027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11" y="4511190"/>
            <a:ext cx="3131998" cy="1325563"/>
          </a:xfrm>
          <a:prstGeom prst="rect">
            <a:avLst/>
          </a:prstGeom>
        </p:spPr>
      </p:pic>
      <p:sp>
        <p:nvSpPr>
          <p:cNvPr id="8" name="Arrow: Right 7">
            <a:extLst>
              <a:ext uri="{FF2B5EF4-FFF2-40B4-BE49-F238E27FC236}">
                <a16:creationId xmlns:a16="http://schemas.microsoft.com/office/drawing/2014/main" id="{01ECD404-F267-477D-BDCE-00D6AD3BD81D}"/>
              </a:ext>
            </a:extLst>
          </p:cNvPr>
          <p:cNvSpPr/>
          <p:nvPr/>
        </p:nvSpPr>
        <p:spPr>
          <a:xfrm>
            <a:off x="5120951" y="5010539"/>
            <a:ext cx="1950098" cy="362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6954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8D49-F07B-44C9-936D-BE54270D8E3D}"/>
              </a:ext>
            </a:extLst>
          </p:cNvPr>
          <p:cNvSpPr>
            <a:spLocks noGrp="1"/>
          </p:cNvSpPr>
          <p:nvPr>
            <p:ph type="title"/>
          </p:nvPr>
        </p:nvSpPr>
        <p:spPr/>
        <p:txBody>
          <a:bodyPr>
            <a:normAutofit/>
          </a:bodyPr>
          <a:lstStyle/>
          <a:p>
            <a:r>
              <a:rPr lang="en-IN" sz="5400" dirty="0">
                <a:latin typeface="Sanchez" panose="02000000000000000000" pitchFamily="2" charset="0"/>
              </a:rPr>
              <a:t>Methodology</a:t>
            </a:r>
          </a:p>
        </p:txBody>
      </p:sp>
      <p:sp>
        <p:nvSpPr>
          <p:cNvPr id="4" name="TextBox 3">
            <a:extLst>
              <a:ext uri="{FF2B5EF4-FFF2-40B4-BE49-F238E27FC236}">
                <a16:creationId xmlns:a16="http://schemas.microsoft.com/office/drawing/2014/main" id="{5FF7B87C-CB74-452C-AC39-B90CB49A5768}"/>
              </a:ext>
            </a:extLst>
          </p:cNvPr>
          <p:cNvSpPr txBox="1"/>
          <p:nvPr/>
        </p:nvSpPr>
        <p:spPr>
          <a:xfrm>
            <a:off x="1155441" y="1690688"/>
            <a:ext cx="245444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dirty="0">
                <a:latin typeface="Sanchez" panose="02000000000000000000" pitchFamily="2" charset="0"/>
              </a:rPr>
              <a:t>Data Collection &amp; Data Pre-processing</a:t>
            </a:r>
          </a:p>
        </p:txBody>
      </p:sp>
      <p:sp>
        <p:nvSpPr>
          <p:cNvPr id="5" name="TextBox 4">
            <a:extLst>
              <a:ext uri="{FF2B5EF4-FFF2-40B4-BE49-F238E27FC236}">
                <a16:creationId xmlns:a16="http://schemas.microsoft.com/office/drawing/2014/main" id="{0A051844-F32D-4463-BBD0-2AF1F9FE7104}"/>
              </a:ext>
            </a:extLst>
          </p:cNvPr>
          <p:cNvSpPr txBox="1"/>
          <p:nvPr/>
        </p:nvSpPr>
        <p:spPr>
          <a:xfrm>
            <a:off x="1889569" y="2496971"/>
            <a:ext cx="4643289"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dirty="0">
                <a:latin typeface="Sanchez" panose="02000000000000000000" pitchFamily="2" charset="0"/>
              </a:rPr>
              <a:t>Defined parameters for the loader, set </a:t>
            </a:r>
            <a:r>
              <a:rPr lang="en-IN" dirty="0" err="1">
                <a:latin typeface="Consolas" panose="020B0609020204030204" pitchFamily="49" charset="0"/>
              </a:rPr>
              <a:t>batch_size</a:t>
            </a:r>
            <a:r>
              <a:rPr lang="en-IN" dirty="0">
                <a:latin typeface="Sanchez" panose="02000000000000000000" pitchFamily="2" charset="0"/>
              </a:rPr>
              <a:t>, set </a:t>
            </a:r>
            <a:r>
              <a:rPr lang="en-IN" dirty="0" err="1">
                <a:latin typeface="Consolas" panose="020B0609020204030204" pitchFamily="49" charset="0"/>
              </a:rPr>
              <a:t>image_size</a:t>
            </a:r>
            <a:r>
              <a:rPr lang="en-IN" dirty="0">
                <a:latin typeface="Consolas" panose="020B0609020204030204" pitchFamily="49" charset="0"/>
              </a:rPr>
              <a:t> </a:t>
            </a:r>
            <a:r>
              <a:rPr lang="en-IN" dirty="0">
                <a:latin typeface="Sanchez" panose="02000000000000000000" pitchFamily="2" charset="0"/>
              </a:rPr>
              <a:t>as 180x180</a:t>
            </a:r>
          </a:p>
        </p:txBody>
      </p:sp>
      <p:sp>
        <p:nvSpPr>
          <p:cNvPr id="6" name="TextBox 5">
            <a:extLst>
              <a:ext uri="{FF2B5EF4-FFF2-40B4-BE49-F238E27FC236}">
                <a16:creationId xmlns:a16="http://schemas.microsoft.com/office/drawing/2014/main" id="{12289EAB-69CE-430B-8B8E-857AED6BAAD5}"/>
              </a:ext>
            </a:extLst>
          </p:cNvPr>
          <p:cNvSpPr txBox="1"/>
          <p:nvPr/>
        </p:nvSpPr>
        <p:spPr>
          <a:xfrm>
            <a:off x="3036295" y="3303254"/>
            <a:ext cx="4066674"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dirty="0">
                <a:latin typeface="Sanchez" panose="02000000000000000000" pitchFamily="2" charset="0"/>
              </a:rPr>
              <a:t>Split the dataset in 80-20 ratio for training and validation dataset</a:t>
            </a:r>
          </a:p>
        </p:txBody>
      </p:sp>
      <p:sp>
        <p:nvSpPr>
          <p:cNvPr id="7" name="TextBox 6">
            <a:extLst>
              <a:ext uri="{FF2B5EF4-FFF2-40B4-BE49-F238E27FC236}">
                <a16:creationId xmlns:a16="http://schemas.microsoft.com/office/drawing/2014/main" id="{D48414DE-03DC-4F43-9AC8-7F08276CC1DD}"/>
              </a:ext>
            </a:extLst>
          </p:cNvPr>
          <p:cNvSpPr txBox="1"/>
          <p:nvPr/>
        </p:nvSpPr>
        <p:spPr>
          <a:xfrm>
            <a:off x="4211213" y="4127308"/>
            <a:ext cx="517538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dirty="0">
                <a:latin typeface="Sanchez" panose="02000000000000000000" pitchFamily="2" charset="0"/>
              </a:rPr>
              <a:t>Then each class was represented properly, visualized the data using </a:t>
            </a:r>
            <a:r>
              <a:rPr lang="en-IN" dirty="0" err="1">
                <a:latin typeface="Consolas" panose="020B0609020204030204" pitchFamily="49" charset="0"/>
              </a:rPr>
              <a:t>matplotlib.pyplot</a:t>
            </a:r>
            <a:endParaRPr lang="en-IN" dirty="0">
              <a:latin typeface="Consolas" panose="020B0609020204030204" pitchFamily="49" charset="0"/>
            </a:endParaRPr>
          </a:p>
        </p:txBody>
      </p:sp>
      <p:sp>
        <p:nvSpPr>
          <p:cNvPr id="9" name="TextBox 8">
            <a:extLst>
              <a:ext uri="{FF2B5EF4-FFF2-40B4-BE49-F238E27FC236}">
                <a16:creationId xmlns:a16="http://schemas.microsoft.com/office/drawing/2014/main" id="{580A306C-B6AF-4205-8C79-85D2111746E7}"/>
              </a:ext>
            </a:extLst>
          </p:cNvPr>
          <p:cNvSpPr txBox="1"/>
          <p:nvPr/>
        </p:nvSpPr>
        <p:spPr>
          <a:xfrm>
            <a:off x="5475515" y="4951362"/>
            <a:ext cx="5581261"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latin typeface="Sanchez" panose="02000000000000000000" pitchFamily="2" charset="0"/>
              </a:rPr>
              <a:t>The RGB channels were also standardized to fit in the [0, 1] range from the [0, 255] as neural networks prefer that range. This was done by using a Rescaling layer. </a:t>
            </a:r>
            <a:endParaRPr lang="en-IN" dirty="0">
              <a:latin typeface="Sanchez" panose="02000000000000000000" pitchFamily="2" charset="0"/>
            </a:endParaRPr>
          </a:p>
        </p:txBody>
      </p:sp>
      <p:sp>
        <p:nvSpPr>
          <p:cNvPr id="16" name="Arrow: Left-Up 15">
            <a:extLst>
              <a:ext uri="{FF2B5EF4-FFF2-40B4-BE49-F238E27FC236}">
                <a16:creationId xmlns:a16="http://schemas.microsoft.com/office/drawing/2014/main" id="{242D0F09-9FCE-4816-B778-AEC6D607CB07}"/>
              </a:ext>
            </a:extLst>
          </p:cNvPr>
          <p:cNvSpPr/>
          <p:nvPr/>
        </p:nvSpPr>
        <p:spPr>
          <a:xfrm rot="5400000">
            <a:off x="1287192" y="2483761"/>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Arrow: Left-Up 16">
            <a:extLst>
              <a:ext uri="{FF2B5EF4-FFF2-40B4-BE49-F238E27FC236}">
                <a16:creationId xmlns:a16="http://schemas.microsoft.com/office/drawing/2014/main" id="{F36D1D7E-E0B0-4E57-A0B0-B0696BCFAE31}"/>
              </a:ext>
            </a:extLst>
          </p:cNvPr>
          <p:cNvSpPr/>
          <p:nvPr/>
        </p:nvSpPr>
        <p:spPr>
          <a:xfrm rot="5400000">
            <a:off x="2395872" y="3290044"/>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Arrow: Left-Up 17">
            <a:extLst>
              <a:ext uri="{FF2B5EF4-FFF2-40B4-BE49-F238E27FC236}">
                <a16:creationId xmlns:a16="http://schemas.microsoft.com/office/drawing/2014/main" id="{8FE755F6-AA0C-43B9-8228-7901DE692783}"/>
              </a:ext>
            </a:extLst>
          </p:cNvPr>
          <p:cNvSpPr/>
          <p:nvPr/>
        </p:nvSpPr>
        <p:spPr>
          <a:xfrm rot="5400000">
            <a:off x="3565444" y="4096327"/>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Arrow: Left-Up 18">
            <a:extLst>
              <a:ext uri="{FF2B5EF4-FFF2-40B4-BE49-F238E27FC236}">
                <a16:creationId xmlns:a16="http://schemas.microsoft.com/office/drawing/2014/main" id="{6F410120-1442-4660-B624-57D70E40CCB5}"/>
              </a:ext>
            </a:extLst>
          </p:cNvPr>
          <p:cNvSpPr/>
          <p:nvPr/>
        </p:nvSpPr>
        <p:spPr>
          <a:xfrm rot="5400000">
            <a:off x="4856752" y="4953620"/>
            <a:ext cx="425759" cy="452179"/>
          </a:xfrm>
          <a:prstGeom prst="leftUpArrow">
            <a:avLst>
              <a:gd name="adj1" fmla="val 13451"/>
              <a:gd name="adj2" fmla="val 21391"/>
              <a:gd name="adj3" fmla="val 2355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9560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736</Words>
  <Application>Microsoft Office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Consolas</vt:lpstr>
      <vt:lpstr>Sanchez</vt:lpstr>
      <vt:lpstr>Office Theme</vt:lpstr>
      <vt:lpstr>Machine Learning</vt:lpstr>
      <vt:lpstr>Introduction</vt:lpstr>
      <vt:lpstr>Goals</vt:lpstr>
      <vt:lpstr>Dataset description</vt:lpstr>
      <vt:lpstr>ML Techniques used</vt:lpstr>
      <vt:lpstr>CNN</vt:lpstr>
      <vt:lpstr>Classification</vt:lpstr>
      <vt:lpstr>Data Augmentation</vt:lpstr>
      <vt:lpstr>Methodology</vt:lpstr>
      <vt:lpstr>PowerPoint Presentation</vt:lpstr>
      <vt:lpstr>Results</vt:lpstr>
      <vt:lpstr>Limitations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Mehul Singh Teya</dc:creator>
  <cp:lastModifiedBy>Mehul Singh Teya</cp:lastModifiedBy>
  <cp:revision>23</cp:revision>
  <dcterms:created xsi:type="dcterms:W3CDTF">2020-12-11T06:20:58Z</dcterms:created>
  <dcterms:modified xsi:type="dcterms:W3CDTF">2020-12-13T07:02:23Z</dcterms:modified>
</cp:coreProperties>
</file>